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0"/>
  </p:notesMasterIdLst>
  <p:sldIdLst>
    <p:sldId id="859" r:id="rId2"/>
    <p:sldId id="1238" r:id="rId3"/>
    <p:sldId id="1239" r:id="rId4"/>
    <p:sldId id="1240" r:id="rId5"/>
    <p:sldId id="1242" r:id="rId6"/>
    <p:sldId id="1245" r:id="rId7"/>
    <p:sldId id="1243" r:id="rId8"/>
    <p:sldId id="1246" r:id="rId9"/>
    <p:sldId id="1247" r:id="rId10"/>
    <p:sldId id="1249" r:id="rId11"/>
    <p:sldId id="1252" r:id="rId12"/>
    <p:sldId id="1254" r:id="rId13"/>
    <p:sldId id="1256" r:id="rId14"/>
    <p:sldId id="1261" r:id="rId15"/>
    <p:sldId id="1263" r:id="rId16"/>
    <p:sldId id="1257" r:id="rId17"/>
    <p:sldId id="1258" r:id="rId18"/>
    <p:sldId id="1260" r:id="rId19"/>
    <p:sldId id="1262" r:id="rId20"/>
    <p:sldId id="1289" r:id="rId21"/>
    <p:sldId id="1290" r:id="rId22"/>
    <p:sldId id="1265" r:id="rId23"/>
    <p:sldId id="1266" r:id="rId24"/>
    <p:sldId id="1270" r:id="rId25"/>
    <p:sldId id="1271" r:id="rId26"/>
    <p:sldId id="1273" r:id="rId27"/>
    <p:sldId id="1275" r:id="rId28"/>
    <p:sldId id="1276" r:id="rId29"/>
    <p:sldId id="1277" r:id="rId30"/>
    <p:sldId id="1278" r:id="rId31"/>
    <p:sldId id="1281" r:id="rId32"/>
    <p:sldId id="1282" r:id="rId33"/>
    <p:sldId id="1283" r:id="rId34"/>
    <p:sldId id="1284" r:id="rId35"/>
    <p:sldId id="1287" r:id="rId36"/>
    <p:sldId id="1292" r:id="rId37"/>
    <p:sldId id="1288" r:id="rId38"/>
    <p:sldId id="1294" r:id="rId3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037342"/>
            <a:ext cx="11523345" cy="383181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考点过关整合    </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八年</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级上</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册</a:t>
            </a:r>
            <a:endPar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第四单元  维护国家利益</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32788"/>
            <a:ext cx="11485848" cy="1684244"/>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什</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么是总体国家安全观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以人民安全为宗旨、以政治安全为根本、以经济安全为基础、以军事科技文化社会安全为保障、以促进国际安全为依托，走出一条中国特色国家安全道路。</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6.eps" descr="id:2147494113;FounderCES"/>
          <p:cNvPicPr/>
          <p:nvPr/>
        </p:nvPicPr>
        <p:blipFill>
          <a:blip r:embed="rId2"/>
          <a:stretch>
            <a:fillRect/>
          </a:stretch>
        </p:blipFill>
        <p:spPr>
          <a:xfrm>
            <a:off x="478582" y="2206816"/>
            <a:ext cx="1292072" cy="332776"/>
          </a:xfrm>
          <a:prstGeom prst="rect">
            <a:avLst/>
          </a:prstGeom>
        </p:spPr>
      </p:pic>
    </p:spTree>
    <p:extLst>
      <p:ext uri="{BB962C8B-B14F-4D97-AF65-F5344CB8AC3E}">
        <p14:creationId xmlns:p14="http://schemas.microsoft.com/office/powerpoint/2010/main" val="14203790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28849"/>
            <a:ext cx="11485848" cy="2792239"/>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为</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什么要坚持总体国家安全观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）必要性：今天，我国国家安全的内涵和外延比历史上任何时候都要丰富，时空领域比历史上任何时候都要宽广，内外因素比历史上任何时候都要复杂。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）重要性：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国家安全是国家生存与发展的重要保障。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国家安全是人民幸福安康的前提。</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7.eps" descr="id:2147494120;FounderCES"/>
          <p:cNvPicPr/>
          <p:nvPr/>
        </p:nvPicPr>
        <p:blipFill>
          <a:blip r:embed="rId2"/>
          <a:stretch>
            <a:fillRect/>
          </a:stretch>
        </p:blipFill>
        <p:spPr>
          <a:xfrm>
            <a:off x="461330" y="1617250"/>
            <a:ext cx="1345856" cy="343501"/>
          </a:xfrm>
          <a:prstGeom prst="rect">
            <a:avLst/>
          </a:prstGeom>
        </p:spPr>
      </p:pic>
    </p:spTree>
    <p:extLst>
      <p:ext uri="{BB962C8B-B14F-4D97-AF65-F5344CB8AC3E}">
        <p14:creationId xmlns:p14="http://schemas.microsoft.com/office/powerpoint/2010/main" val="31274681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4824"/>
            <a:ext cx="11485848" cy="2238241"/>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全</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面推进国防和军队现代化的必要性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）中华人民共和国的武装力量属于人民。它的任务是巩固国防，抵抗侵略，保卫祖国，保卫人民的和平劳动，参加国家建设事业，努力为人民服务。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）适应国家安全环境的深刻变化，适应强国强军的时代要求。</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8.eps" descr="id:2147494127;FounderCES"/>
          <p:cNvPicPr/>
          <p:nvPr/>
        </p:nvPicPr>
        <p:blipFill>
          <a:blip r:embed="rId2"/>
          <a:stretch>
            <a:fillRect/>
          </a:stretch>
        </p:blipFill>
        <p:spPr>
          <a:xfrm>
            <a:off x="469956" y="2018852"/>
            <a:ext cx="1292072" cy="332776"/>
          </a:xfrm>
          <a:prstGeom prst="rect">
            <a:avLst/>
          </a:prstGeom>
        </p:spPr>
      </p:pic>
    </p:spTree>
    <p:extLst>
      <p:ext uri="{BB962C8B-B14F-4D97-AF65-F5344CB8AC3E}">
        <p14:creationId xmlns:p14="http://schemas.microsoft.com/office/powerpoint/2010/main" val="39399373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38831"/>
            <a:ext cx="11485848" cy="2238241"/>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怎</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样全面推进国防和军队现代化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）必须全面贯彻习近平强军思想，贯彻新时代军事战略方针。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）坚持党对人民军队的绝对领导。必须全面贯彻党领导人民军队的一系列根本原则和制度，确立习近平强军思想在国防和军队建设中的指导地位。</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9.eps" descr="id:2147494134;FounderCES"/>
          <p:cNvPicPr/>
          <p:nvPr/>
        </p:nvPicPr>
        <p:blipFill>
          <a:blip r:embed="rId2"/>
          <a:stretch>
            <a:fillRect/>
          </a:stretch>
        </p:blipFill>
        <p:spPr>
          <a:xfrm>
            <a:off x="478582" y="2028050"/>
            <a:ext cx="1241375" cy="319647"/>
          </a:xfrm>
          <a:prstGeom prst="rect">
            <a:avLst/>
          </a:prstGeom>
        </p:spPr>
      </p:pic>
    </p:spTree>
    <p:extLst>
      <p:ext uri="{BB962C8B-B14F-4D97-AF65-F5344CB8AC3E}">
        <p14:creationId xmlns:p14="http://schemas.microsoft.com/office/powerpoint/2010/main" val="32049773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新</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时代强军目标、强军作用、指导思想、进程分别是什么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）强军目标：建设一支听党指挥、能打胜仗、作风优良的人民军队。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）强军作用：是实现全面建成社会主义现代化强国的第二个百年奋斗目标、实现中华民族伟大复兴的战略支撑。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）指导思想：习近平强军思想。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）进程：力争到二</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三五年基本实现国防和军队现代化，到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世纪中叶把人民军队全面建成世界一流军队。</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478582" y="1511506"/>
            <a:ext cx="1305939" cy="298501"/>
          </a:xfrm>
          <a:prstGeom prst="rect">
            <a:avLst/>
          </a:prstGeom>
        </p:spPr>
      </p:pic>
    </p:spTree>
    <p:extLst>
      <p:ext uri="{BB962C8B-B14F-4D97-AF65-F5344CB8AC3E}">
        <p14:creationId xmlns:p14="http://schemas.microsoft.com/office/powerpoint/2010/main" val="1670697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82847"/>
            <a:ext cx="11485848" cy="2238241"/>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为</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什么要维护国家安全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）维护国家安全，人人可为。维护国家安全是全国各族人民根本利益所在，是我们的共同责任。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）我国宪法和法律明确规定了公民和组织应当履行维护国家安全的义务。</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1.eps" descr="id:2147494148;FounderCES"/>
          <p:cNvPicPr/>
          <p:nvPr/>
        </p:nvPicPr>
        <p:blipFill>
          <a:blip r:embed="rId2"/>
          <a:stretch>
            <a:fillRect/>
          </a:stretch>
        </p:blipFill>
        <p:spPr>
          <a:xfrm>
            <a:off x="478582" y="2168355"/>
            <a:ext cx="1293320" cy="320087"/>
          </a:xfrm>
          <a:prstGeom prst="rect">
            <a:avLst/>
          </a:prstGeom>
        </p:spPr>
      </p:pic>
    </p:spTree>
    <p:extLst>
      <p:ext uri="{BB962C8B-B14F-4D97-AF65-F5344CB8AC3E}">
        <p14:creationId xmlns:p14="http://schemas.microsoft.com/office/powerpoint/2010/main" val="24691651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公</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民怎样维护国家安全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维护国家安全是我们的共同责任，我们要增强国家安全意识，树立国家安全利益高于一切的观念，自觉维护国家安全，推动全社会形成维护国家安全的强大合力。（</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可以通过各种方式为维护国家安全贡献智慧和力量，提供便利和协助，积极建言献策，检举、制止危害国家安全的行为，监督和维护国家安全工作的开展。（</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要认真学习有关国家安全和保密工作的法律法规、规章制度，增强维护国家安全的法治意识。（</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每个公民应严格遵守有关国家安全的法律规定，积极履行维护国家安全的法定义务，不断增强防范意识、提高防范能力，善于识别危害国家安全的各种伪装，为维护国家安全贡献自己的力量。（</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防范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2.eps" descr="id:2147495826;FounderCES"/>
          <p:cNvPicPr/>
          <p:nvPr/>
        </p:nvPicPr>
        <p:blipFill>
          <a:blip r:embed="rId2"/>
          <a:stretch>
            <a:fillRect/>
          </a:stretch>
        </p:blipFill>
        <p:spPr>
          <a:xfrm>
            <a:off x="444078" y="941506"/>
            <a:ext cx="1388604" cy="312252"/>
          </a:xfrm>
          <a:prstGeom prst="rect">
            <a:avLst/>
          </a:prstGeom>
        </p:spPr>
      </p:pic>
    </p:spTree>
    <p:extLst>
      <p:ext uri="{BB962C8B-B14F-4D97-AF65-F5344CB8AC3E}">
        <p14:creationId xmlns:p14="http://schemas.microsoft.com/office/powerpoint/2010/main" val="30655065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国取得了哪些令世界瞩目的伟大成就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）经济：我国经济发展成就显著，已经成为世界第二大经济体。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）政治：民主法治建设深入推进，人民的权利和自由得到切实保障。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）文化：文化建设让中华文明焕发出新的蓬勃生机。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）科技：科技创新成就斐然。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）民生：一系列惠民利民政策陆续出台，社会保障水平不断提高。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）国防、军队建设：国防和军队改革取得重大突破，为世界和平与发展作出了重要贡献。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）国际地位：综合国力显著提升，我国在国际舞台上扮演着越来越重要的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角</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3.eps" descr="id:2147495833;FounderCES"/>
          <p:cNvPicPr/>
          <p:nvPr/>
        </p:nvPicPr>
        <p:blipFill>
          <a:blip r:embed="rId2"/>
          <a:stretch>
            <a:fillRect/>
          </a:stretch>
        </p:blipFill>
        <p:spPr>
          <a:xfrm>
            <a:off x="460151" y="924333"/>
            <a:ext cx="1386583" cy="312274"/>
          </a:xfrm>
          <a:prstGeom prst="rect">
            <a:avLst/>
          </a:prstGeom>
        </p:spPr>
      </p:pic>
    </p:spTree>
    <p:extLst>
      <p:ext uri="{BB962C8B-B14F-4D97-AF65-F5344CB8AC3E}">
        <p14:creationId xmlns:p14="http://schemas.microsoft.com/office/powerpoint/2010/main" val="41986704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2736"/>
            <a:ext cx="11485848" cy="4524315"/>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国取得巨大成就的同时还存在哪些问题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发展不平衡不充分问题仍然突出，城乡区域发展和收入分配差距仍然较大，群众在就业、教育、医疗、托育、养老、住房等方面面临不少难题，生态环境保护任务依然艰巨，等等。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国采取了哪些行动着力解决各种发展中的问题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国家正在采取各种积极措施，稳增长、促改革、调结构、惠民生、防风险，着力解决各种发展中的问题，不断取得积极成效。这让我们对国家的未来发展更加充满信心和期待</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5.eps" descr="id:2147495847;FounderCES"/>
          <p:cNvPicPr/>
          <p:nvPr/>
        </p:nvPicPr>
        <p:blipFill>
          <a:blip r:embed="rId2"/>
          <a:stretch>
            <a:fillRect/>
          </a:stretch>
        </p:blipFill>
        <p:spPr>
          <a:xfrm>
            <a:off x="487208" y="3461778"/>
            <a:ext cx="1262367" cy="283865"/>
          </a:xfrm>
          <a:prstGeom prst="rect">
            <a:avLst/>
          </a:prstGeom>
        </p:spPr>
      </p:pic>
      <p:pic>
        <p:nvPicPr>
          <p:cNvPr id="4" name="ZK考点14.eps" descr="id:2147495840;FounderCES"/>
          <p:cNvPicPr/>
          <p:nvPr/>
        </p:nvPicPr>
        <p:blipFill>
          <a:blip r:embed="rId3"/>
          <a:stretch>
            <a:fillRect/>
          </a:stretch>
        </p:blipFill>
        <p:spPr>
          <a:xfrm>
            <a:off x="479507" y="1261466"/>
            <a:ext cx="1277767" cy="287363"/>
          </a:xfrm>
          <a:prstGeom prst="rect">
            <a:avLst/>
          </a:prstGeom>
        </p:spPr>
      </p:pic>
    </p:spTree>
    <p:extLst>
      <p:ext uri="{BB962C8B-B14F-4D97-AF65-F5344CB8AC3E}">
        <p14:creationId xmlns:p14="http://schemas.microsoft.com/office/powerpoint/2010/main" val="17137707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06899"/>
            <a:ext cx="11485848" cy="3346237"/>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劳</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动的重要意义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）劳动是财富的源泉，也是幸福的源泉。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）人世间的美好梦想，都是通过劳动实现的；生命里的一切辉煌，都是通过劳动铸就的。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）我们国家所取得的每一项成就，都是广大人民用辛勤劳动、诚实劳动、创造性劳动换来的，中国人民用实干精神创造了今天的辉煌。</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6.eps" descr="id:2147495854;FounderCES"/>
          <p:cNvPicPr/>
          <p:nvPr/>
        </p:nvPicPr>
        <p:blipFill>
          <a:blip r:embed="rId2"/>
          <a:stretch>
            <a:fillRect/>
          </a:stretch>
        </p:blipFill>
        <p:spPr>
          <a:xfrm>
            <a:off x="469956" y="1510415"/>
            <a:ext cx="1336386" cy="300759"/>
          </a:xfrm>
          <a:prstGeom prst="rect">
            <a:avLst/>
          </a:prstGeom>
        </p:spPr>
      </p:pic>
    </p:spTree>
    <p:extLst>
      <p:ext uri="{BB962C8B-B14F-4D97-AF65-F5344CB8AC3E}">
        <p14:creationId xmlns:p14="http://schemas.microsoft.com/office/powerpoint/2010/main" val="41021062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知识导图DF.eps" descr="id:2147494057;FounderCES"/>
          <p:cNvPicPr/>
          <p:nvPr/>
        </p:nvPicPr>
        <p:blipFill>
          <a:blip r:embed="rId2"/>
          <a:stretch>
            <a:fillRect/>
          </a:stretch>
        </p:blipFill>
        <p:spPr>
          <a:xfrm>
            <a:off x="968237" y="701488"/>
            <a:ext cx="10253938" cy="481760"/>
          </a:xfrm>
          <a:prstGeom prst="rect">
            <a:avLst/>
          </a:prstGeom>
        </p:spPr>
      </p:pic>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1734959" y="1286344"/>
            <a:ext cx="8720495" cy="5269741"/>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0973"/>
            <a:ext cx="11485848" cy="3970318"/>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为</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什么要尊敬和学习劳动者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怎样认识不同的劳动岗位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）每个人所处的岗位不同，从事不同的劳动，但都在为国家和社会发展作</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）正是无数劳动者兢兢业业、艰苦奋斗、无私奉献，成就了我们今天的美</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好</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）无论是脑力劳动者还是体力劳动者，都是国家的建设者，都值得我们尊敬</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习。</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7.eps" descr="id:2147495861;FounderCES"/>
          <p:cNvPicPr/>
          <p:nvPr/>
        </p:nvPicPr>
        <p:blipFill>
          <a:blip r:embed="rId2"/>
          <a:stretch>
            <a:fillRect/>
          </a:stretch>
        </p:blipFill>
        <p:spPr>
          <a:xfrm>
            <a:off x="478845" y="1621388"/>
            <a:ext cx="1388604" cy="312252"/>
          </a:xfrm>
          <a:prstGeom prst="rect">
            <a:avLst/>
          </a:prstGeom>
        </p:spPr>
      </p:pic>
    </p:spTree>
    <p:extLst>
      <p:ext uri="{BB962C8B-B14F-4D97-AF65-F5344CB8AC3E}">
        <p14:creationId xmlns:p14="http://schemas.microsoft.com/office/powerpoint/2010/main" val="145938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69042"/>
            <a:ext cx="11485848" cy="5078313"/>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发</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扬实干精神的做法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）需要一代代人埋头苦干和接力奋斗，需要每个人在各自岗位上付出更多的辛劳和汗水。只有继续发扬实干精神，才能用我们的劳动创造新的辉煌。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）努力学习，积极探索，勇做走在时代前列的学习者、劳动者、奉献者，以执着的信念、优良的品德、丰富的知识、过硬的本领，担负起历史重任，让青春绽放出绚丽的光彩。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易误点拨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脑力劳动者和体力劳动者都是国家的建设者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二者同样重要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同样值得我们学习</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尊</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8.eps" descr="id:2147495868;FounderCES"/>
          <p:cNvPicPr/>
          <p:nvPr/>
        </p:nvPicPr>
        <p:blipFill>
          <a:blip r:embed="rId2"/>
          <a:stretch>
            <a:fillRect/>
          </a:stretch>
        </p:blipFill>
        <p:spPr>
          <a:xfrm>
            <a:off x="478582" y="1059181"/>
            <a:ext cx="1338874" cy="301432"/>
          </a:xfrm>
          <a:prstGeom prst="rect">
            <a:avLst/>
          </a:prstGeom>
        </p:spPr>
      </p:pic>
    </p:spTree>
    <p:extLst>
      <p:ext uri="{BB962C8B-B14F-4D97-AF65-F5344CB8AC3E}">
        <p14:creationId xmlns:p14="http://schemas.microsoft.com/office/powerpoint/2010/main" val="1538944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8533"/>
            <a:ext cx="11485848" cy="1200329"/>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维护国家利益是每个公民的基本权利。（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易错辨析DF.eps" descr="id:2147494155;FounderCES"/>
          <p:cNvPicPr/>
          <p:nvPr/>
        </p:nvPicPr>
        <p:blipFill>
          <a:blip r:embed="rId2"/>
          <a:stretch>
            <a:fillRect/>
          </a:stretch>
        </p:blipFill>
        <p:spPr>
          <a:xfrm>
            <a:off x="569893" y="764704"/>
            <a:ext cx="11050627" cy="519274"/>
          </a:xfrm>
          <a:prstGeom prst="rect">
            <a:avLst/>
          </a:prstGeom>
        </p:spPr>
      </p:pic>
      <p:sp>
        <p:nvSpPr>
          <p:cNvPr id="5" name="矩形 4"/>
          <p:cNvSpPr/>
          <p:nvPr/>
        </p:nvSpPr>
        <p:spPr>
          <a:xfrm>
            <a:off x="6348734" y="1683920"/>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7" name="矩形 6"/>
          <p:cNvSpPr/>
          <p:nvPr/>
        </p:nvSpPr>
        <p:spPr>
          <a:xfrm>
            <a:off x="1432164" y="2145585"/>
            <a:ext cx="5134739" cy="461665"/>
          </a:xfrm>
          <a:prstGeom prst="rect">
            <a:avLst/>
          </a:prstGeom>
        </p:spPr>
        <p:txBody>
          <a:bodyPr wrap="none">
            <a:spAutoFit/>
          </a:bodyPr>
          <a:lstStyle/>
          <a:p>
            <a:r>
              <a:rPr lang="zh-CN" altLang="zh-CN" sz="2400">
                <a:cs typeface="Times New Roman" panose="02020603050405020304" pitchFamily="18" charset="0"/>
              </a:rPr>
              <a:t>维护国家利益是每个公民的基本义务</a:t>
            </a:r>
            <a:endParaRPr lang="zh-CN" altLang="en-US"/>
          </a:p>
        </p:txBody>
      </p:sp>
      <p:sp>
        <p:nvSpPr>
          <p:cNvPr id="8" name="内容占位符 1"/>
          <p:cNvSpPr txBox="1">
            <a:spLocks/>
          </p:cNvSpPr>
          <p:nvPr/>
        </p:nvSpPr>
        <p:spPr bwMode="auto">
          <a:xfrm>
            <a:off x="360854" y="2700294"/>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人民利益是国家利益的集中体现，人民利益高于一切。（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          _____________________</a:t>
            </a:r>
          </a:p>
          <a:p>
            <a:pPr eaLnBrk="1" hangingPunct="0">
              <a:spcAft>
                <a:spcPts val="0"/>
              </a:spcAft>
              <a:tabLst>
                <a:tab pos="2700655" algn="l"/>
                <a:tab pos="5581015" algn="l"/>
                <a:tab pos="8461375" algn="l"/>
              </a:tabLs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                                                                                                          _</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维护国家荣誉、安全和利益是我们的基本权利。（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8471470" y="2837016"/>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10" name="内容占位符 1"/>
          <p:cNvSpPr txBox="1">
            <a:spLocks/>
          </p:cNvSpPr>
          <p:nvPr/>
        </p:nvSpPr>
        <p:spPr bwMode="auto">
          <a:xfrm>
            <a:off x="360854" y="321031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国家利益是人民利益的集中体现，国家利益至上，人民利益高于一切，二者相辅相成</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矩形 10"/>
          <p:cNvSpPr/>
          <p:nvPr/>
        </p:nvSpPr>
        <p:spPr>
          <a:xfrm>
            <a:off x="7572870" y="4483021"/>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12" name="矩形 11"/>
          <p:cNvSpPr/>
          <p:nvPr/>
        </p:nvSpPr>
        <p:spPr>
          <a:xfrm>
            <a:off x="1342678" y="4943371"/>
            <a:ext cx="6575598" cy="461665"/>
          </a:xfrm>
          <a:prstGeom prst="rect">
            <a:avLst/>
          </a:prstGeom>
        </p:spPr>
        <p:txBody>
          <a:bodyPr wrap="square">
            <a:spAutoFit/>
          </a:bodyPr>
          <a:lstStyle/>
          <a:p>
            <a:r>
              <a:rPr lang="zh-CN" altLang="zh-CN" sz="2400">
                <a:cs typeface="Times New Roman" panose="02020603050405020304" pitchFamily="18" charset="0"/>
              </a:rPr>
              <a:t>维护国家荣誉、安全和利益是我们的基本义务</a:t>
            </a:r>
            <a:endParaRPr lang="zh-CN" altLang="en-US"/>
          </a:p>
        </p:txBody>
      </p:sp>
    </p:spTree>
    <p:extLst>
      <p:ext uri="{BB962C8B-B14F-4D97-AF65-F5344CB8AC3E}">
        <p14:creationId xmlns:p14="http://schemas.microsoft.com/office/powerpoint/2010/main" val="1512009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0" grpId="0"/>
      <p:bldP spid="11"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06722"/>
            <a:ext cx="11485848" cy="1754326"/>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国家安全的宗旨是政治安全，基础是经济安全。（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599488"/>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坚持总体国家安全观，以人民安全为宗旨、以政治安全为根本、以经济安全为基础、以军事科技文化社会安全为保障、以促进国际安全为依托</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561244" y="2239369"/>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Tree>
    <p:extLst>
      <p:ext uri="{BB962C8B-B14F-4D97-AF65-F5344CB8AC3E}">
        <p14:creationId xmlns:p14="http://schemas.microsoft.com/office/powerpoint/2010/main" val="1076840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4454233"/>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）国家最高科学技术奖获得者李德仁院士，坚守</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科学要为祖国服务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的信念，婉拒国外优厚待遇，选择学成归国投身测绘遥感学科建设。这体</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为国家利益无须考虑个人利益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个人利益第一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个人利益与国家利益完全一致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坚持国家利益至上</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提分优练DF.eps" descr="id:2147494162;FounderCES"/>
          <p:cNvPicPr/>
          <p:nvPr/>
        </p:nvPicPr>
        <p:blipFill>
          <a:blip r:embed="rId2"/>
          <a:stretch>
            <a:fillRect/>
          </a:stretch>
        </p:blipFill>
        <p:spPr>
          <a:xfrm>
            <a:off x="303140" y="692696"/>
            <a:ext cx="11584132" cy="544368"/>
          </a:xfrm>
          <a:prstGeom prst="rect">
            <a:avLst/>
          </a:prstGeom>
        </p:spPr>
      </p:pic>
      <p:sp>
        <p:nvSpPr>
          <p:cNvPr id="5" name="矩形 4"/>
          <p:cNvSpPr/>
          <p:nvPr/>
        </p:nvSpPr>
        <p:spPr>
          <a:xfrm>
            <a:off x="1198662" y="3106219"/>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242655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5007"/>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徐州中考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）黄某为境外人员非法刺探、提供国家秘密，被人民法院判处有期徒刑五年，剥夺政治权利一年，并处没收个人财产人民币五万元。对此案件认识正确的是（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法律规范着全体社会成员的行为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维护国家安全是公民应尽的责任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剥夺政治权利属于刑罚中的主刑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一旦触犯法律就要受到刑罚处罚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803604" y="2340254"/>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2606053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015"/>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呼和浩特中考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）我们不是生活在一个和平的时代，只是生活在一个和平的国家，维护国家安全是全国各族人民根本利益所在。对于维护国家安全，下列说法正确的是（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愿以吾辈之青春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守这盛世之中华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国家安全无外人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我们都是责任人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国家安全从天降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我们努力去争取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维护国家利益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是公民的神圣权利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803604" y="2420118"/>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3910763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连云港中考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）渔民老陈在捕鱼作业时打捞出一个形状奇怪的装置，由此联想到国家安全机关宣传的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海洋间谍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，他果断返港，配合国家安全机关将犯罪分子一举擒获。由此可见（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国家安全是社会进步的保</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障</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人人都是维护国家安全的主角</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人民幸福是国家安全的前</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依法求助才能维护自身合法权益</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492382"/>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本题考查维护国家安全的相关知识。国家安全是国家生存与发展的重要保障，但题干未直接体现</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社会进步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不符合题意；渔民老陈主动识别并报告可疑装置，说明公民有责任和义务维护国家安全，体现了</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人人都是维护国家安全的主角</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符合题意；国家安全是人民幸福的前提，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选项的表述颠倒了二者的因果关系，错误；题干强调维护国家安全，而非</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维护自身合法权益</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638308" y="1963700"/>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3545834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0136"/>
            <a:ext cx="11485848" cy="2238241"/>
          </a:xfrm>
        </p:spPr>
        <p:txBody>
          <a:bodyPr/>
          <a:lstStyle/>
          <a:p>
            <a:pPr hangingPunct="0">
              <a:spcAft>
                <a:spcPts val="0"/>
              </a:spcAft>
              <a:tabLst>
                <a:tab pos="2700338" algn="l"/>
                <a:tab pos="5580063" algn="l"/>
                <a:tab pos="57372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镇江中考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）在接到群众举报后，国家相关职能部门查处多个非法涉外气象站点，及时阻断气象数据出境的违法行为。该案例警示我们要（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338" algn="l"/>
                <a:tab pos="5580063" algn="l"/>
                <a:tab pos="57372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坚决捍卫国家主权</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健全国家安全体系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338" algn="l"/>
                <a:tab pos="5580063" algn="l"/>
                <a:tab pos="57372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提高国家安全意识</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自觉维护生态平衡</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085033"/>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本题考查维护国家安全。题干中，在接到群众举报后，国家相关职能部门查处多个非法涉外气象站点，及时阻断气象数据出境的违法行为。气象数据安全关乎着国家安全，该案例警示我们要提高国家安全意识，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符合题意；题干中未体现坚决捍卫国家主权、健全国家安全体系、自觉维护生态平衡这三个方面，</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均不符合题意。</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19542" y="1560423"/>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521852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0973"/>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古有仁人志士高呼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天下兴亡，匹夫有责</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，今有戍边战士写下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清澈的爱，只为中国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。面对敌人的挑衅，我们坚决不能后退，因为脚下的每一寸土地都是中国的领土。以下说法错误的是（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维护国家安全是军人的事情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与青少年无关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增强爱国意识和情感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自觉维护国家利益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维护国家利益是每个公民应尽的义务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坚决同一切损害国家利益的行为作斗争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934966" y="2606189"/>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288380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21402"/>
            <a:ext cx="11485848" cy="2792239"/>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家利益的内涵及外延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）内涵：国家利益是一个主权国家在国际社会中生存需求和发展需求的总和，它关系民族生存、国家兴亡。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）外延：国家利益涉及政治、经济、文化、社会、军事等领域，包括安全利益、政治利益、经济利益、文化利益等。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考点梳理DF.eps" descr="id:2147494071;FounderCES"/>
          <p:cNvPicPr/>
          <p:nvPr/>
        </p:nvPicPr>
        <p:blipFill>
          <a:blip r:embed="rId2"/>
          <a:stretch>
            <a:fillRect/>
          </a:stretch>
        </p:blipFill>
        <p:spPr>
          <a:xfrm>
            <a:off x="691146" y="764704"/>
            <a:ext cx="10808120" cy="508000"/>
          </a:xfrm>
          <a:prstGeom prst="rect">
            <a:avLst/>
          </a:prstGeom>
        </p:spPr>
      </p:pic>
      <p:pic>
        <p:nvPicPr>
          <p:cNvPr id="4" name="ZK考点1.eps" descr="id:2147494078;FounderCES"/>
          <p:cNvPicPr/>
          <p:nvPr/>
        </p:nvPicPr>
        <p:blipFill>
          <a:blip r:embed="rId3"/>
          <a:stretch>
            <a:fillRect/>
          </a:stretch>
        </p:blipFill>
        <p:spPr>
          <a:xfrm>
            <a:off x="478582" y="1577349"/>
            <a:ext cx="1333452" cy="343501"/>
          </a:xfrm>
          <a:prstGeom prst="rect">
            <a:avLst/>
          </a:prstGeom>
        </p:spPr>
      </p:pic>
    </p:spTree>
    <p:extLst>
      <p:ext uri="{BB962C8B-B14F-4D97-AF65-F5344CB8AC3E}">
        <p14:creationId xmlns:p14="http://schemas.microsoft.com/office/powerpoint/2010/main" val="13325902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244780"/>
            <a:ext cx="11485848" cy="4272452"/>
          </a:xfrm>
        </p:spPr>
        <p:txBody>
          <a:bodyPr/>
          <a:lstStyle/>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南京鼓楼区一模</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）正在读研的表哥在互联网上发布寻求兼职的信息后，一名自称</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记者</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的境外人员通知他面试，并提出要考察他收集和整理信息的能力，让他去某涉军基地收集资料，承诺录用后将享受高薪待遇。对此，下列观点正确的有（　　）</a:t>
            </a:r>
          </a:p>
          <a:p>
            <a:pPr hangingPunct="0">
              <a:spcAft>
                <a:spcPts val="0"/>
              </a:spcAft>
              <a:tabLst>
                <a:tab pos="2700655" algn="l"/>
                <a:tab pos="5581015" algn="l"/>
                <a:tab pos="8461375" algn="l"/>
              </a:tabLs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作为学生就应该一心完成学业</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现在投身社会实践还为时过早</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这个任务不能接</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表哥应加强防范</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果断拒绝并且举报该</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记者</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表哥积极融入社会值得肯定</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但是不应该利用互联网寻找兼职</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我们在做好职业准备的同时</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也要树立国家安全利益高于一切的观念</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486380" y="2395240"/>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4105174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14521"/>
            <a:ext cx="11485848" cy="3210623"/>
          </a:xfrm>
        </p:spPr>
        <p:txBody>
          <a:bodyPr/>
          <a:lstStyle/>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苏州吴中区、相城区、吴江区一模</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年是总体国家安全观提出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周年。国家安全与我们每个人息息相关，下列做法属于践行总体国家安全观的是（　　）</a:t>
            </a: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中国碗装中国粮</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中国粮用中国种</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积极参军</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与朋友分享军旅照</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上下楼梯靠右走</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不要追逐和打闹</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生命第一</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面对罪犯有勇有谋</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903004" y="2129420"/>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1448248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6881"/>
            <a:ext cx="11485848" cy="2792239"/>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连云港中考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）以下人物故事给我们的启发是（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进行职业选择时要考虑自己的兴趣爱好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人人都有通过劳动创造幸福生活的机会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社会发展对劳动者素质提出了更高要求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人的一生大多数时间都要在工作中度过</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slygzz01.jpg" descr="id:2147495889;FounderCES"/>
          <p:cNvPicPr/>
          <p:nvPr/>
        </p:nvPicPr>
        <p:blipFill>
          <a:blip r:embed="rId2"/>
          <a:stretch>
            <a:fillRect/>
          </a:stretch>
        </p:blipFill>
        <p:spPr>
          <a:xfrm>
            <a:off x="6232129" y="2527553"/>
            <a:ext cx="5263677" cy="1669797"/>
          </a:xfrm>
          <a:prstGeom prst="rect">
            <a:avLst/>
          </a:prstGeom>
        </p:spPr>
      </p:pic>
      <p:sp>
        <p:nvSpPr>
          <p:cNvPr id="4" name="矩形 3"/>
          <p:cNvSpPr/>
          <p:nvPr/>
        </p:nvSpPr>
        <p:spPr>
          <a:xfrm>
            <a:off x="7984666" y="1839627"/>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3816120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9023"/>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无锡梁溪区一模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年是总体国家安全观提出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周年。民无防不安，国无防不立，下列属于践行总体国家安全观的是（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树立大食物观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端稳端牢中国饭碗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积极报名参军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与朋友分享军旅照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发展银发产业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护佑人民的幸福晚年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增强警戒意识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防范购买间谍器材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959302" y="1945679"/>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1908384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扬州模拟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中国护照的含金量，不在于它能让你走多远，而在于它能从危险的地方接你回家！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这说明（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国家利益高于人民利益</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实现个人利益以保障国家利益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个人利益服从国家利益</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国家富强是人民利益的保障</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99907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本题考查国家利益和人民利益的关系。国家利益和人民利益是高度统一的。</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中国护照的含金量，不在于它能让你走多远，而在于它能从危险的地方接你回家</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体现了国家富强是人民利益的保障，</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说法正确；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说法错误，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不符合题意，均排除。</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159102" y="1392451"/>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1925187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4454233"/>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南通通州区一模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刘某原是我国某科研院所助理工程师，离职前私自拷贝大量涉密资料出境兜售，严重泄露国家秘密。法网恢恢，疏而不漏，刘某被国家安全机关抓捕，最终因犯间谍罪、非法提供国家秘密罪被依法判处死刑，剥夺政治权利终身。这表</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任何违法行为都会受到刑罚处罚</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死刑和剥夺政治权利都属于主刑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维护国家利益必须放弃个人利益</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维护国家利益是公民应尽的义务</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414172" y="3038886"/>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2428894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6034"/>
            <a:ext cx="11485848" cy="1684244"/>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非选择题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南京秦淮区一模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）青少年的成长与国家的命运紧密相连。某小组同学实践调查中掌握到以下信息：</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686669163"/>
              </p:ext>
            </p:extLst>
          </p:nvPr>
        </p:nvGraphicFramePr>
        <p:xfrm>
          <a:off x="609600" y="2730802"/>
          <a:ext cx="10971213" cy="1645920"/>
        </p:xfrm>
        <a:graphic>
          <a:graphicData uri="http://schemas.openxmlformats.org/drawingml/2006/table">
            <a:tbl>
              <a:tblPr firstRow="1" firstCol="1" bandRow="1"/>
              <a:tblGrid>
                <a:gridCol w="1182697">
                  <a:extLst>
                    <a:ext uri="{9D8B030D-6E8A-4147-A177-3AD203B41FA5}">
                      <a16:colId xmlns:a16="http://schemas.microsoft.com/office/drawing/2014/main" val="816902310"/>
                    </a:ext>
                  </a:extLst>
                </a:gridCol>
                <a:gridCol w="9788516">
                  <a:extLst>
                    <a:ext uri="{9D8B030D-6E8A-4147-A177-3AD203B41FA5}">
                      <a16:colId xmlns:a16="http://schemas.microsoft.com/office/drawing/2014/main" val="3527858263"/>
                    </a:ext>
                  </a:extLst>
                </a:gridCol>
              </a:tblGrid>
              <a:tr h="0">
                <a:tc>
                  <a:txBody>
                    <a:bodyPr/>
                    <a:lstStyle/>
                    <a:p>
                      <a:pPr algn="just" hangingPunct="0">
                        <a:lnSpc>
                          <a:spcPct val="150000"/>
                        </a:lnSpc>
                        <a:spcAft>
                          <a:spcPts val="0"/>
                        </a:spcAft>
                        <a:tabLst>
                          <a:tab pos="2700655" algn="l"/>
                          <a:tab pos="5581015" algn="l"/>
                          <a:tab pos="8461375" algn="l"/>
                        </a:tabLst>
                      </a:pPr>
                      <a:endPar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00655" algn="l"/>
                          <a:tab pos="5581015" algn="l"/>
                          <a:tab pos="8461375"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2025</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月</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日</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东部战区发布军事行动主题海报《进逼》</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如左图</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引起人们关注。网友发现</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不到一年的时间里</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中国人民解放军在台海进行了三次大规模军事演习</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展现了我国强大的军事力量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16915221"/>
                  </a:ext>
                </a:extLst>
              </a:tr>
            </a:tbl>
          </a:graphicData>
        </a:graphic>
      </p:graphicFrame>
      <p:pic>
        <p:nvPicPr>
          <p:cNvPr id="1026" name="fm2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3593" y="2793728"/>
            <a:ext cx="864625" cy="1520066"/>
          </a:xfrm>
          <a:prstGeom prst="rect">
            <a:avLst/>
          </a:prstGeom>
          <a:noFill/>
          <a:extLst>
            <a:ext uri="{909E8E84-426E-40DD-AFC4-6F175D3DCCD1}">
              <a14:hiddenFill xmlns:a14="http://schemas.microsoft.com/office/drawing/2010/main">
                <a:solidFill>
                  <a:srgbClr val="FFFFFF"/>
                </a:solidFill>
              </a14:hiddenFill>
            </a:ext>
          </a:extLst>
        </p:spPr>
      </p:pic>
      <p:sp>
        <p:nvSpPr>
          <p:cNvPr id="7" name="内容占位符 1"/>
          <p:cNvSpPr txBox="1">
            <a:spLocks/>
          </p:cNvSpPr>
          <p:nvPr/>
        </p:nvSpPr>
        <p:spPr bwMode="auto">
          <a:xfrm>
            <a:off x="360854" y="453100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如何维护国家安全</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的讨论中，有人认为维护国家安全主要靠经济实力，也有人认为主要靠人民，还有人认为主要靠</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请发表你的意见，并作出解释。（</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713441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65195"/>
          </a:xfrm>
        </p:spPr>
        <p:txBody>
          <a:bodyPr/>
          <a:lstStyle/>
          <a:p>
            <a:pPr hangingPunct="0">
              <a:spcAft>
                <a:spcPts val="0"/>
              </a:spcAft>
            </a:pP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示例：</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人人都是维护国家安全的主角。国家安全是国家的核心利益，是国家生存和发展、人民幸福安康的保障，因此，国家安全需要党、各国家机关、人民的共同维护。党的领导是党和国家的根本所在、命脉所在，维护国家安全必须始终坚持党的领导；维护国家安全是宪法法律规定的各国家机关的职责，法定职责必须为；人民是国家的主人，是历史的创造者，维护国家安全需要依靠人民；维护国家安全是公民应尽的法定义务，是弘扬社会主义核心价值观的要求，是爱国主义精神的具体体现。</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任何认为维护国家安全主要依靠经济实力、或军事实力、或其他实力的观点都是不可取的。今天，我国国家安全的内涵和外延比历史上任何时候都要丰富，时空领域比历史上任何时候都要宽广，内外因素比任何时候都要复杂，因此，维护国家安全必须坚持总体国家安全观，需要从政治、军事、经济、文化、社会等各个领域协调推进，构建集诸领域安全于一体的国家安全体系，走中国特色国家安全道路。</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4556210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近年来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越来越多的年轻博主加入</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吃播</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行列。所谓</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吃播</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即主播坐在家中或餐厅的网络摄像头前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向网友直播吃下巨量食物的过程。一些</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吃播</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博主为赚取流量而暴饮暴食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让享用美食变成</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胡吃海塞</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以博取人气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并通过</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的方式获利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以此追求</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幸福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结合材料，运用所学知识，回答下列问题。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）你如何看待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吃播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400506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吃播</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造成铺张浪费，与健康饮食、节约粮食的理念背道而驰。</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某些</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吃播</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博主没有树立正确的劳动观、金钱观。</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360854" y="501317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）请你简述幸福人生的应有之义。（</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2"/>
          <p:cNvSpPr txBox="1">
            <a:spLocks/>
          </p:cNvSpPr>
          <p:nvPr/>
        </p:nvSpPr>
        <p:spPr bwMode="auto">
          <a:xfrm>
            <a:off x="360854" y="54452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劳动是财富的源泉，也是幸福的源泉；关爱他人、服务社会。</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58988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76804"/>
            <a:ext cx="11485848" cy="1684244"/>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家的核心利益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国家的核心利益包括国家主权、国家安全、领土完整、国家统一、宪法确立的国家政治制度和社会大局稳定、经济社会可持续发展的基本保障。</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2.eps" descr="id:2147494085;FounderCES"/>
          <p:cNvPicPr/>
          <p:nvPr/>
        </p:nvPicPr>
        <p:blipFill>
          <a:blip r:embed="rId2"/>
          <a:stretch>
            <a:fillRect/>
          </a:stretch>
        </p:blipFill>
        <p:spPr>
          <a:xfrm>
            <a:off x="478582" y="2348772"/>
            <a:ext cx="1241375" cy="319647"/>
          </a:xfrm>
          <a:prstGeom prst="rect">
            <a:avLst/>
          </a:prstGeom>
        </p:spPr>
      </p:pic>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5007"/>
            <a:ext cx="11485848" cy="4524315"/>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家利益和人民利益的关系是怎样的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国家利益与人民利益相辅相成的表现是什么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）在我们国家，国家利益反映广大人民的共同需求，体现了人民对美好生活的向往与期盼，是人民利益的集中表现。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）人民利益只有上升、集中到国家利益，运用国家的工具，才能得到真正</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）国家利益只有反映人民利益，依靠人民艰苦奋斗，才能得到真正的实现。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）在当代中国，国家利益与人民利益是高度统一的。</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3.eps" descr="id:2147494092;FounderCES"/>
          <p:cNvPicPr/>
          <p:nvPr/>
        </p:nvPicPr>
        <p:blipFill>
          <a:blip r:embed="rId2"/>
          <a:stretch>
            <a:fillRect/>
          </a:stretch>
        </p:blipFill>
        <p:spPr>
          <a:xfrm>
            <a:off x="487208" y="1340647"/>
            <a:ext cx="1254300" cy="322683"/>
          </a:xfrm>
          <a:prstGeom prst="rect">
            <a:avLst/>
          </a:prstGeom>
        </p:spPr>
      </p:pic>
    </p:spTree>
    <p:extLst>
      <p:ext uri="{BB962C8B-B14F-4D97-AF65-F5344CB8AC3E}">
        <p14:creationId xmlns:p14="http://schemas.microsoft.com/office/powerpoint/2010/main" val="20076927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60780"/>
            <a:ext cx="11485848" cy="1684244"/>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名句点拨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遥知百国微茫外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未敢忘危负岁华。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寸寸山河寸寸金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侉离分裂力谁任。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寄意寒星荃不察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我以我血荐轩辕。知识点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维护国家利益。</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505266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38831"/>
            <a:ext cx="11485848" cy="2238241"/>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家利益与集体利益、个人利益的关系是怎样的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国家利益与集体利益、个人利益既有区别，又相互联系。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国家利益是整体利益，集体利益、个人利益是局部利益。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整体利益照顾到了大多数人民的长远需求，符合大多数群体的利益。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从根本上说，国家利益与集体利益、个人利益是一致的。</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4.eps" descr="id:2147494099;FounderCES"/>
          <p:cNvPicPr/>
          <p:nvPr/>
        </p:nvPicPr>
        <p:blipFill>
          <a:blip r:embed="rId2"/>
          <a:stretch>
            <a:fillRect/>
          </a:stretch>
        </p:blipFill>
        <p:spPr>
          <a:xfrm>
            <a:off x="478582" y="2026414"/>
            <a:ext cx="1254221" cy="322919"/>
          </a:xfrm>
          <a:prstGeom prst="rect">
            <a:avLst/>
          </a:prstGeom>
        </p:spPr>
      </p:pic>
    </p:spTree>
    <p:extLst>
      <p:ext uri="{BB962C8B-B14F-4D97-AF65-F5344CB8AC3E}">
        <p14:creationId xmlns:p14="http://schemas.microsoft.com/office/powerpoint/2010/main" val="32493654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观点辨析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维护了国家利益就必然损害个人利益。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这种观点是错误的。国家利益是人民利益的集中表现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大家才会好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国家繁荣富强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人民的生活才会充满希望。因此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维护国家利益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才能实现个人利益。从根本上说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国家利益与个人利益是一致的。有时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二者难免发生矛盾。无论何时何地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我们都应当把国家利益放在第一位。为了国家利益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有时不仅需要放弃个人利益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甚至要献出自己的生命。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易误点拨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国家利益是人民利益的集中表现</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不能表述为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人民利益是国家利益的集中表现</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。国家利益与人民利益在根本上是一致的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是高度统一的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但不是完全等同的。</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000014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坚</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持国家利益至上的做法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）思想上：树立维护国家利益意识。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坚持国家利益至上，我们要心怀爱国之情，牢固树立国家利益至上观念，以热爱祖国为荣，以危害祖国为耻。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坚持国家利益至上，我们要树立和增强危机意识和防范意识。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坚持国家利益至上，我们要增强维护国家利益的责任感和使命感。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）行动上：自觉捍卫国家利益。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我们应当着眼长远、顾全大局，以国家利益为重，把国家利益放在第一位。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为了国家利益，有时不仅需要放弃个人利益，甚至要献出自己的生命。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我们要始终把国家利益放在第一位，捍卫国家尊严，坚决同一切损害国家利益的行为作斗争。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在日常生活中，我们要自觉遵守道德和法律，积极维护国家团结稳定的局面。</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5.eps" descr="id:2147494106;FounderCES"/>
          <p:cNvPicPr/>
          <p:nvPr/>
        </p:nvPicPr>
        <p:blipFill>
          <a:blip r:embed="rId2"/>
          <a:stretch>
            <a:fillRect/>
          </a:stretch>
        </p:blipFill>
        <p:spPr>
          <a:xfrm>
            <a:off x="478582" y="923851"/>
            <a:ext cx="1275773" cy="325372"/>
          </a:xfrm>
          <a:prstGeom prst="rect">
            <a:avLst/>
          </a:prstGeom>
        </p:spPr>
      </p:pic>
    </p:spTree>
    <p:extLst>
      <p:ext uri="{BB962C8B-B14F-4D97-AF65-F5344CB8AC3E}">
        <p14:creationId xmlns:p14="http://schemas.microsoft.com/office/powerpoint/2010/main" val="409854809"/>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1040</TotalTime>
  <Words>5397</Words>
  <Application>Microsoft Office PowerPoint</Application>
  <PresentationFormat>自定义</PresentationFormat>
  <Paragraphs>183</Paragraphs>
  <Slides>38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38</vt:i4>
      </vt:variant>
    </vt:vector>
  </HeadingPairs>
  <TitlesOfParts>
    <vt:vector size="46" baseType="lpstr">
      <vt:lpstr>Calibri</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609</cp:revision>
  <dcterms:created xsi:type="dcterms:W3CDTF">2020-11-06T05:24:00Z</dcterms:created>
  <dcterms:modified xsi:type="dcterms:W3CDTF">2025-11-15T07:30:25Z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